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84" r:id="rId3"/>
    <p:sldId id="257" r:id="rId4"/>
    <p:sldId id="286" r:id="rId5"/>
    <p:sldId id="287" r:id="rId6"/>
    <p:sldId id="288" r:id="rId7"/>
    <p:sldId id="293" r:id="rId8"/>
    <p:sldId id="292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4F5289-82B0-4DFE-A7CC-F9DA973D8331}">
  <a:tblStyle styleId="{904F5289-82B0-4DFE-A7CC-F9DA973D83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6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411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7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090764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8" y="4278350"/>
            <a:ext cx="5480828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799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3" y="41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3" y="4472724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132601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1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3" y="41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4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6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1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1" y="4636501"/>
            <a:ext cx="148740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3" y="4472724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9" y="-1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6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132601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1" y="4636501"/>
            <a:ext cx="1487401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798" y="1090750"/>
            <a:ext cx="597443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Паспорт</a:t>
            </a:r>
            <a:br>
              <a:rPr lang="ru-RU" sz="2800" dirty="0" smtClean="0"/>
            </a:br>
            <a:r>
              <a:rPr lang="ru-RU" sz="2800" dirty="0" smtClean="0"/>
              <a:t>земельных участков</a:t>
            </a:r>
            <a:br>
              <a:rPr lang="ru-RU" sz="2800" dirty="0" smtClean="0"/>
            </a:br>
            <a:r>
              <a:rPr lang="ru-RU" sz="2800" dirty="0" smtClean="0"/>
              <a:t>местоположением:</a:t>
            </a:r>
            <a:br>
              <a:rPr lang="ru-RU" sz="2800" dirty="0" smtClean="0"/>
            </a:br>
            <a:r>
              <a:rPr lang="ru-RU" sz="2800" dirty="0" smtClean="0"/>
              <a:t>Орловский район,</a:t>
            </a:r>
            <a:br>
              <a:rPr lang="ru-RU" sz="2800" dirty="0" smtClean="0"/>
            </a:br>
            <a:r>
              <a:rPr lang="ru-RU" sz="2800" dirty="0" smtClean="0"/>
              <a:t>Сабуровское с/п,</a:t>
            </a:r>
            <a:br>
              <a:rPr lang="ru-RU" sz="2800" dirty="0" smtClean="0"/>
            </a:br>
            <a:r>
              <a:rPr lang="ru-RU" sz="2800" dirty="0" smtClean="0"/>
              <a:t>в районе п. Добрый</a:t>
            </a:r>
            <a:br>
              <a:rPr lang="ru-RU" sz="2800" dirty="0" smtClean="0"/>
            </a:br>
            <a:endParaRPr sz="2800" dirty="0"/>
          </a:p>
        </p:txBody>
      </p:sp>
      <p:pic>
        <p:nvPicPr>
          <p:cNvPr id="61442" name="Picture 2" descr="http://orlr.ru/files/images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3250941"/>
            <a:ext cx="1297344" cy="1625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Описание местоположения участков</a:t>
            </a:r>
            <a:endParaRPr dirty="0"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2376264" cy="2736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Смежные земельные участки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с кадастровыми номерами 57:10:0050101:2967 и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57:10:0050101:2968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расположены на расстоянии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16 км от границ г. Орла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с юго-западной стороны,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в районе п. Добрый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Сабуровского сельского поселения Орловского района Орловской области.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Площадь земельных участков – 28,1 га.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Территория находится на расстоянии 300 м от жилого массива.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Рассматриваемые земельные участки из земель, государственная собственность на которые не разграничена.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900" dirty="0" smtClean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900" dirty="0" smtClean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 flipH="1">
            <a:off x="4979664" y="4497678"/>
            <a:ext cx="72008" cy="21602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31096" y="455254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Курск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605368" y="1101110"/>
            <a:ext cx="72008" cy="21602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70136" y="10412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Орел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016" t="11250" r="6391" b="5801"/>
          <a:stretch>
            <a:fillRect/>
          </a:stretch>
        </p:blipFill>
        <p:spPr bwMode="auto">
          <a:xfrm>
            <a:off x="2906288" y="1401334"/>
            <a:ext cx="5688632" cy="29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5038336" y="1689366"/>
            <a:ext cx="849630" cy="979170"/>
          </a:xfrm>
          <a:custGeom>
            <a:avLst/>
            <a:gdLst>
              <a:gd name="connsiteX0" fmla="*/ 0 w 849630"/>
              <a:gd name="connsiteY0" fmla="*/ 752475 h 979170"/>
              <a:gd name="connsiteX1" fmla="*/ 148590 w 849630"/>
              <a:gd name="connsiteY1" fmla="*/ 979170 h 979170"/>
              <a:gd name="connsiteX2" fmla="*/ 381000 w 849630"/>
              <a:gd name="connsiteY2" fmla="*/ 638175 h 979170"/>
              <a:gd name="connsiteX3" fmla="*/ 561975 w 849630"/>
              <a:gd name="connsiteY3" fmla="*/ 775335 h 979170"/>
              <a:gd name="connsiteX4" fmla="*/ 782955 w 849630"/>
              <a:gd name="connsiteY4" fmla="*/ 455295 h 979170"/>
              <a:gd name="connsiteX5" fmla="*/ 849630 w 849630"/>
              <a:gd name="connsiteY5" fmla="*/ 0 h 979170"/>
              <a:gd name="connsiteX6" fmla="*/ 817245 w 849630"/>
              <a:gd name="connsiteY6" fmla="*/ 64770 h 979170"/>
              <a:gd name="connsiteX7" fmla="*/ 805815 w 849630"/>
              <a:gd name="connsiteY7" fmla="*/ 140970 h 979170"/>
              <a:gd name="connsiteX8" fmla="*/ 702945 w 849630"/>
              <a:gd name="connsiteY8" fmla="*/ 224790 h 979170"/>
              <a:gd name="connsiteX9" fmla="*/ 605790 w 849630"/>
              <a:gd name="connsiteY9" fmla="*/ 222885 h 979170"/>
              <a:gd name="connsiteX10" fmla="*/ 316230 w 849630"/>
              <a:gd name="connsiteY10" fmla="*/ 451485 h 979170"/>
              <a:gd name="connsiteX11" fmla="*/ 285750 w 849630"/>
              <a:gd name="connsiteY11" fmla="*/ 464820 h 979170"/>
              <a:gd name="connsiteX12" fmla="*/ 245745 w 849630"/>
              <a:gd name="connsiteY12" fmla="*/ 430530 h 979170"/>
              <a:gd name="connsiteX13" fmla="*/ 228600 w 849630"/>
              <a:gd name="connsiteY13" fmla="*/ 447675 h 979170"/>
              <a:gd name="connsiteX14" fmla="*/ 154305 w 849630"/>
              <a:gd name="connsiteY14" fmla="*/ 594360 h 979170"/>
              <a:gd name="connsiteX15" fmla="*/ 80010 w 849630"/>
              <a:gd name="connsiteY15" fmla="*/ 676275 h 979170"/>
              <a:gd name="connsiteX16" fmla="*/ 0 w 849630"/>
              <a:gd name="connsiteY16" fmla="*/ 752475 h 9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630" h="979170">
                <a:moveTo>
                  <a:pt x="0" y="752475"/>
                </a:moveTo>
                <a:lnTo>
                  <a:pt x="148590" y="979170"/>
                </a:lnTo>
                <a:lnTo>
                  <a:pt x="381000" y="638175"/>
                </a:lnTo>
                <a:lnTo>
                  <a:pt x="561975" y="775335"/>
                </a:lnTo>
                <a:lnTo>
                  <a:pt x="782955" y="455295"/>
                </a:lnTo>
                <a:lnTo>
                  <a:pt x="849630" y="0"/>
                </a:lnTo>
                <a:lnTo>
                  <a:pt x="817245" y="64770"/>
                </a:lnTo>
                <a:lnTo>
                  <a:pt x="805815" y="140970"/>
                </a:lnTo>
                <a:lnTo>
                  <a:pt x="702945" y="224790"/>
                </a:lnTo>
                <a:lnTo>
                  <a:pt x="605790" y="222885"/>
                </a:lnTo>
                <a:lnTo>
                  <a:pt x="316230" y="451485"/>
                </a:lnTo>
                <a:lnTo>
                  <a:pt x="285750" y="464820"/>
                </a:lnTo>
                <a:lnTo>
                  <a:pt x="245745" y="430530"/>
                </a:lnTo>
                <a:lnTo>
                  <a:pt x="228600" y="447675"/>
                </a:lnTo>
                <a:lnTo>
                  <a:pt x="154305" y="594360"/>
                </a:lnTo>
                <a:lnTo>
                  <a:pt x="80010" y="676275"/>
                </a:lnTo>
                <a:lnTo>
                  <a:pt x="0" y="7524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194544" y="2355726"/>
            <a:ext cx="400050" cy="548640"/>
          </a:xfrm>
          <a:custGeom>
            <a:avLst/>
            <a:gdLst>
              <a:gd name="connsiteX0" fmla="*/ 0 w 400050"/>
              <a:gd name="connsiteY0" fmla="*/ 333375 h 548640"/>
              <a:gd name="connsiteX1" fmla="*/ 135255 w 400050"/>
              <a:gd name="connsiteY1" fmla="*/ 537210 h 548640"/>
              <a:gd name="connsiteX2" fmla="*/ 160020 w 400050"/>
              <a:gd name="connsiteY2" fmla="*/ 548640 h 548640"/>
              <a:gd name="connsiteX3" fmla="*/ 241935 w 400050"/>
              <a:gd name="connsiteY3" fmla="*/ 363855 h 548640"/>
              <a:gd name="connsiteX4" fmla="*/ 400050 w 400050"/>
              <a:gd name="connsiteY4" fmla="*/ 129540 h 548640"/>
              <a:gd name="connsiteX5" fmla="*/ 228600 w 400050"/>
              <a:gd name="connsiteY5" fmla="*/ 0 h 548640"/>
              <a:gd name="connsiteX6" fmla="*/ 0 w 400050"/>
              <a:gd name="connsiteY6" fmla="*/ 333375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050" h="548640">
                <a:moveTo>
                  <a:pt x="0" y="333375"/>
                </a:moveTo>
                <a:lnTo>
                  <a:pt x="135255" y="537210"/>
                </a:lnTo>
                <a:lnTo>
                  <a:pt x="160020" y="548640"/>
                </a:lnTo>
                <a:lnTo>
                  <a:pt x="241935" y="363855"/>
                </a:lnTo>
                <a:lnTo>
                  <a:pt x="400050" y="129540"/>
                </a:lnTo>
                <a:lnTo>
                  <a:pt x="228600" y="0"/>
                </a:lnTo>
                <a:lnTo>
                  <a:pt x="0" y="3333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2427734"/>
            <a:ext cx="360040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М2</a:t>
            </a: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Транспортная доступность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2376264" cy="288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С восточной стороны от участков проходит асфальтобетонная автодорога Федерального значения (трасса М-2 Крым)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900" dirty="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4645404" y="2283718"/>
            <a:ext cx="70612" cy="36004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11960" y="2397537"/>
            <a:ext cx="611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500 м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979664" y="4497678"/>
            <a:ext cx="72008" cy="21602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1096" y="455254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Курск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605368" y="1101110"/>
            <a:ext cx="72008" cy="21602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70136" y="10412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Орел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016" t="11250" r="6391" b="5801"/>
          <a:stretch>
            <a:fillRect/>
          </a:stretch>
        </p:blipFill>
        <p:spPr bwMode="auto">
          <a:xfrm>
            <a:off x="2906288" y="1401334"/>
            <a:ext cx="5688632" cy="29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олилиния 44"/>
          <p:cNvSpPr/>
          <p:nvPr/>
        </p:nvSpPr>
        <p:spPr>
          <a:xfrm>
            <a:off x="5038336" y="1689366"/>
            <a:ext cx="849630" cy="979170"/>
          </a:xfrm>
          <a:custGeom>
            <a:avLst/>
            <a:gdLst>
              <a:gd name="connsiteX0" fmla="*/ 0 w 849630"/>
              <a:gd name="connsiteY0" fmla="*/ 752475 h 979170"/>
              <a:gd name="connsiteX1" fmla="*/ 148590 w 849630"/>
              <a:gd name="connsiteY1" fmla="*/ 979170 h 979170"/>
              <a:gd name="connsiteX2" fmla="*/ 381000 w 849630"/>
              <a:gd name="connsiteY2" fmla="*/ 638175 h 979170"/>
              <a:gd name="connsiteX3" fmla="*/ 561975 w 849630"/>
              <a:gd name="connsiteY3" fmla="*/ 775335 h 979170"/>
              <a:gd name="connsiteX4" fmla="*/ 782955 w 849630"/>
              <a:gd name="connsiteY4" fmla="*/ 455295 h 979170"/>
              <a:gd name="connsiteX5" fmla="*/ 849630 w 849630"/>
              <a:gd name="connsiteY5" fmla="*/ 0 h 979170"/>
              <a:gd name="connsiteX6" fmla="*/ 817245 w 849630"/>
              <a:gd name="connsiteY6" fmla="*/ 64770 h 979170"/>
              <a:gd name="connsiteX7" fmla="*/ 805815 w 849630"/>
              <a:gd name="connsiteY7" fmla="*/ 140970 h 979170"/>
              <a:gd name="connsiteX8" fmla="*/ 702945 w 849630"/>
              <a:gd name="connsiteY8" fmla="*/ 224790 h 979170"/>
              <a:gd name="connsiteX9" fmla="*/ 605790 w 849630"/>
              <a:gd name="connsiteY9" fmla="*/ 222885 h 979170"/>
              <a:gd name="connsiteX10" fmla="*/ 316230 w 849630"/>
              <a:gd name="connsiteY10" fmla="*/ 451485 h 979170"/>
              <a:gd name="connsiteX11" fmla="*/ 285750 w 849630"/>
              <a:gd name="connsiteY11" fmla="*/ 464820 h 979170"/>
              <a:gd name="connsiteX12" fmla="*/ 245745 w 849630"/>
              <a:gd name="connsiteY12" fmla="*/ 430530 h 979170"/>
              <a:gd name="connsiteX13" fmla="*/ 228600 w 849630"/>
              <a:gd name="connsiteY13" fmla="*/ 447675 h 979170"/>
              <a:gd name="connsiteX14" fmla="*/ 154305 w 849630"/>
              <a:gd name="connsiteY14" fmla="*/ 594360 h 979170"/>
              <a:gd name="connsiteX15" fmla="*/ 80010 w 849630"/>
              <a:gd name="connsiteY15" fmla="*/ 676275 h 979170"/>
              <a:gd name="connsiteX16" fmla="*/ 0 w 849630"/>
              <a:gd name="connsiteY16" fmla="*/ 752475 h 9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630" h="979170">
                <a:moveTo>
                  <a:pt x="0" y="752475"/>
                </a:moveTo>
                <a:lnTo>
                  <a:pt x="148590" y="979170"/>
                </a:lnTo>
                <a:lnTo>
                  <a:pt x="381000" y="638175"/>
                </a:lnTo>
                <a:lnTo>
                  <a:pt x="561975" y="775335"/>
                </a:lnTo>
                <a:lnTo>
                  <a:pt x="782955" y="455295"/>
                </a:lnTo>
                <a:lnTo>
                  <a:pt x="849630" y="0"/>
                </a:lnTo>
                <a:lnTo>
                  <a:pt x="817245" y="64770"/>
                </a:lnTo>
                <a:lnTo>
                  <a:pt x="805815" y="140970"/>
                </a:lnTo>
                <a:lnTo>
                  <a:pt x="702945" y="224790"/>
                </a:lnTo>
                <a:lnTo>
                  <a:pt x="605790" y="222885"/>
                </a:lnTo>
                <a:lnTo>
                  <a:pt x="316230" y="451485"/>
                </a:lnTo>
                <a:lnTo>
                  <a:pt x="285750" y="464820"/>
                </a:lnTo>
                <a:lnTo>
                  <a:pt x="245745" y="430530"/>
                </a:lnTo>
                <a:lnTo>
                  <a:pt x="228600" y="447675"/>
                </a:lnTo>
                <a:lnTo>
                  <a:pt x="154305" y="594360"/>
                </a:lnTo>
                <a:lnTo>
                  <a:pt x="80010" y="676275"/>
                </a:lnTo>
                <a:lnTo>
                  <a:pt x="0" y="7524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5194544" y="2355726"/>
            <a:ext cx="400050" cy="548640"/>
          </a:xfrm>
          <a:custGeom>
            <a:avLst/>
            <a:gdLst>
              <a:gd name="connsiteX0" fmla="*/ 0 w 400050"/>
              <a:gd name="connsiteY0" fmla="*/ 333375 h 548640"/>
              <a:gd name="connsiteX1" fmla="*/ 135255 w 400050"/>
              <a:gd name="connsiteY1" fmla="*/ 537210 h 548640"/>
              <a:gd name="connsiteX2" fmla="*/ 160020 w 400050"/>
              <a:gd name="connsiteY2" fmla="*/ 548640 h 548640"/>
              <a:gd name="connsiteX3" fmla="*/ 241935 w 400050"/>
              <a:gd name="connsiteY3" fmla="*/ 363855 h 548640"/>
              <a:gd name="connsiteX4" fmla="*/ 400050 w 400050"/>
              <a:gd name="connsiteY4" fmla="*/ 129540 h 548640"/>
              <a:gd name="connsiteX5" fmla="*/ 228600 w 400050"/>
              <a:gd name="connsiteY5" fmla="*/ 0 h 548640"/>
              <a:gd name="connsiteX6" fmla="*/ 0 w 400050"/>
              <a:gd name="connsiteY6" fmla="*/ 333375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050" h="548640">
                <a:moveTo>
                  <a:pt x="0" y="333375"/>
                </a:moveTo>
                <a:lnTo>
                  <a:pt x="135255" y="537210"/>
                </a:lnTo>
                <a:lnTo>
                  <a:pt x="160020" y="548640"/>
                </a:lnTo>
                <a:lnTo>
                  <a:pt x="241935" y="363855"/>
                </a:lnTo>
                <a:lnTo>
                  <a:pt x="400050" y="129540"/>
                </a:lnTo>
                <a:lnTo>
                  <a:pt x="228600" y="0"/>
                </a:lnTo>
                <a:lnTo>
                  <a:pt x="0" y="3333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1851670"/>
            <a:ext cx="360040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М2</a:t>
            </a: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652120" y="2427734"/>
            <a:ext cx="216024" cy="144016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30000" y="253517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250 м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425" t="8100" r="14660" b="8951"/>
          <a:stretch>
            <a:fillRect/>
          </a:stretch>
        </p:blipFill>
        <p:spPr bwMode="auto">
          <a:xfrm>
            <a:off x="2812099" y="1347614"/>
            <a:ext cx="5275725" cy="304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Расположение участков согласно документам территориального планирования </a:t>
            </a:r>
            <a:endParaRPr sz="16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27584" y="4336713"/>
            <a:ext cx="7560840" cy="539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1100" b="1" dirty="0" smtClean="0">
                <a:solidFill>
                  <a:srgbClr val="FF9800"/>
                </a:solidFill>
              </a:rPr>
              <a:t>Фрагмент Генерального плана Сабуровского сельского поселения Орловского района           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Земельные участки расположены в функциональной производственной зоне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40656" y="2618993"/>
            <a:ext cx="395684" cy="565840"/>
            <a:chOff x="5038336" y="1689366"/>
            <a:chExt cx="849630" cy="1215000"/>
          </a:xfrm>
          <a:noFill/>
        </p:grpSpPr>
        <p:sp>
          <p:nvSpPr>
            <p:cNvPr id="24" name="Полилиния 23"/>
            <p:cNvSpPr/>
            <p:nvPr/>
          </p:nvSpPr>
          <p:spPr>
            <a:xfrm>
              <a:off x="5038336" y="1689366"/>
              <a:ext cx="849630" cy="979170"/>
            </a:xfrm>
            <a:custGeom>
              <a:avLst/>
              <a:gdLst>
                <a:gd name="connsiteX0" fmla="*/ 0 w 849630"/>
                <a:gd name="connsiteY0" fmla="*/ 752475 h 979170"/>
                <a:gd name="connsiteX1" fmla="*/ 148590 w 849630"/>
                <a:gd name="connsiteY1" fmla="*/ 979170 h 979170"/>
                <a:gd name="connsiteX2" fmla="*/ 381000 w 849630"/>
                <a:gd name="connsiteY2" fmla="*/ 638175 h 979170"/>
                <a:gd name="connsiteX3" fmla="*/ 561975 w 849630"/>
                <a:gd name="connsiteY3" fmla="*/ 775335 h 979170"/>
                <a:gd name="connsiteX4" fmla="*/ 782955 w 849630"/>
                <a:gd name="connsiteY4" fmla="*/ 455295 h 979170"/>
                <a:gd name="connsiteX5" fmla="*/ 849630 w 849630"/>
                <a:gd name="connsiteY5" fmla="*/ 0 h 979170"/>
                <a:gd name="connsiteX6" fmla="*/ 817245 w 849630"/>
                <a:gd name="connsiteY6" fmla="*/ 64770 h 979170"/>
                <a:gd name="connsiteX7" fmla="*/ 805815 w 849630"/>
                <a:gd name="connsiteY7" fmla="*/ 140970 h 979170"/>
                <a:gd name="connsiteX8" fmla="*/ 702945 w 849630"/>
                <a:gd name="connsiteY8" fmla="*/ 224790 h 979170"/>
                <a:gd name="connsiteX9" fmla="*/ 605790 w 849630"/>
                <a:gd name="connsiteY9" fmla="*/ 222885 h 979170"/>
                <a:gd name="connsiteX10" fmla="*/ 316230 w 849630"/>
                <a:gd name="connsiteY10" fmla="*/ 451485 h 979170"/>
                <a:gd name="connsiteX11" fmla="*/ 285750 w 849630"/>
                <a:gd name="connsiteY11" fmla="*/ 464820 h 979170"/>
                <a:gd name="connsiteX12" fmla="*/ 245745 w 849630"/>
                <a:gd name="connsiteY12" fmla="*/ 430530 h 979170"/>
                <a:gd name="connsiteX13" fmla="*/ 228600 w 849630"/>
                <a:gd name="connsiteY13" fmla="*/ 447675 h 979170"/>
                <a:gd name="connsiteX14" fmla="*/ 154305 w 849630"/>
                <a:gd name="connsiteY14" fmla="*/ 594360 h 979170"/>
                <a:gd name="connsiteX15" fmla="*/ 80010 w 849630"/>
                <a:gd name="connsiteY15" fmla="*/ 676275 h 979170"/>
                <a:gd name="connsiteX16" fmla="*/ 0 w 849630"/>
                <a:gd name="connsiteY16" fmla="*/ 752475 h 9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630" h="979170">
                  <a:moveTo>
                    <a:pt x="0" y="752475"/>
                  </a:moveTo>
                  <a:lnTo>
                    <a:pt x="148590" y="979170"/>
                  </a:lnTo>
                  <a:lnTo>
                    <a:pt x="381000" y="638175"/>
                  </a:lnTo>
                  <a:lnTo>
                    <a:pt x="561975" y="775335"/>
                  </a:lnTo>
                  <a:lnTo>
                    <a:pt x="782955" y="455295"/>
                  </a:lnTo>
                  <a:lnTo>
                    <a:pt x="849630" y="0"/>
                  </a:lnTo>
                  <a:lnTo>
                    <a:pt x="817245" y="64770"/>
                  </a:lnTo>
                  <a:lnTo>
                    <a:pt x="805815" y="140970"/>
                  </a:lnTo>
                  <a:lnTo>
                    <a:pt x="702945" y="224790"/>
                  </a:lnTo>
                  <a:lnTo>
                    <a:pt x="605790" y="222885"/>
                  </a:lnTo>
                  <a:lnTo>
                    <a:pt x="316230" y="451485"/>
                  </a:lnTo>
                  <a:lnTo>
                    <a:pt x="285750" y="464820"/>
                  </a:lnTo>
                  <a:lnTo>
                    <a:pt x="245745" y="430530"/>
                  </a:lnTo>
                  <a:lnTo>
                    <a:pt x="228600" y="447675"/>
                  </a:lnTo>
                  <a:lnTo>
                    <a:pt x="154305" y="594360"/>
                  </a:lnTo>
                  <a:lnTo>
                    <a:pt x="80010" y="676275"/>
                  </a:lnTo>
                  <a:lnTo>
                    <a:pt x="0" y="7524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194544" y="2355726"/>
              <a:ext cx="400050" cy="548640"/>
            </a:xfrm>
            <a:custGeom>
              <a:avLst/>
              <a:gdLst>
                <a:gd name="connsiteX0" fmla="*/ 0 w 400050"/>
                <a:gd name="connsiteY0" fmla="*/ 333375 h 548640"/>
                <a:gd name="connsiteX1" fmla="*/ 135255 w 400050"/>
                <a:gd name="connsiteY1" fmla="*/ 537210 h 548640"/>
                <a:gd name="connsiteX2" fmla="*/ 160020 w 400050"/>
                <a:gd name="connsiteY2" fmla="*/ 548640 h 548640"/>
                <a:gd name="connsiteX3" fmla="*/ 241935 w 400050"/>
                <a:gd name="connsiteY3" fmla="*/ 363855 h 548640"/>
                <a:gd name="connsiteX4" fmla="*/ 400050 w 400050"/>
                <a:gd name="connsiteY4" fmla="*/ 129540 h 548640"/>
                <a:gd name="connsiteX5" fmla="*/ 228600 w 400050"/>
                <a:gd name="connsiteY5" fmla="*/ 0 h 548640"/>
                <a:gd name="connsiteX6" fmla="*/ 0 w 400050"/>
                <a:gd name="connsiteY6" fmla="*/ 333375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548640">
                  <a:moveTo>
                    <a:pt x="0" y="333375"/>
                  </a:moveTo>
                  <a:lnTo>
                    <a:pt x="135255" y="537210"/>
                  </a:lnTo>
                  <a:lnTo>
                    <a:pt x="160020" y="548640"/>
                  </a:lnTo>
                  <a:lnTo>
                    <a:pt x="241935" y="363855"/>
                  </a:lnTo>
                  <a:lnTo>
                    <a:pt x="400050" y="129540"/>
                  </a:lnTo>
                  <a:lnTo>
                    <a:pt x="228600" y="0"/>
                  </a:lnTo>
                  <a:lnTo>
                    <a:pt x="0" y="3333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ая выноска 22"/>
          <p:cNvSpPr/>
          <p:nvPr/>
        </p:nvSpPr>
        <p:spPr>
          <a:xfrm>
            <a:off x="3460171" y="2571750"/>
            <a:ext cx="1296144" cy="288032"/>
          </a:xfrm>
          <a:prstGeom prst="wedgeRectCallout">
            <a:avLst>
              <a:gd name="adj1" fmla="val 105619"/>
              <a:gd name="adj2" fmla="val 63088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Рассматриваемые</a:t>
            </a:r>
          </a:p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участки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4"/>
          <a:srcRect l="11448" t="19367" r="64150" b="44606"/>
          <a:stretch>
            <a:fillRect/>
          </a:stretch>
        </p:blipFill>
        <p:spPr bwMode="auto">
          <a:xfrm>
            <a:off x="755576" y="1936921"/>
            <a:ext cx="2016224" cy="167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Расположение участков согласно документам градостроительного зонирования</a:t>
            </a:r>
            <a:endParaRPr sz="16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95536" y="4408721"/>
            <a:ext cx="7560840" cy="683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1100" b="1" dirty="0" smtClean="0">
                <a:solidFill>
                  <a:srgbClr val="FF9800"/>
                </a:solidFill>
              </a:rPr>
              <a:t>Фрагмент Правил землепользования и застройки Сабуровского сельского поселения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Участки расположены в территориальной зоне П4 - Зона производственных и складских объектов </a:t>
            </a:r>
            <a:r>
              <a:rPr lang="en-US" sz="900" dirty="0" smtClean="0"/>
              <a:t>I </a:t>
            </a:r>
            <a:r>
              <a:rPr lang="ru-RU" sz="900" dirty="0" smtClean="0"/>
              <a:t>и </a:t>
            </a:r>
            <a:r>
              <a:rPr lang="en-US" sz="900" dirty="0" smtClean="0"/>
              <a:t>II </a:t>
            </a:r>
            <a:r>
              <a:rPr lang="ru-RU" sz="900" dirty="0" smtClean="0"/>
              <a:t>класса опасности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Рисунок 21"/>
          <p:cNvPicPr/>
          <p:nvPr/>
        </p:nvPicPr>
        <p:blipFill>
          <a:blip r:embed="rId3"/>
          <a:srcRect l="15757" t="7884" r="10698" b="7054"/>
          <a:stretch>
            <a:fillRect/>
          </a:stretch>
        </p:blipFill>
        <p:spPr bwMode="auto">
          <a:xfrm>
            <a:off x="2219762" y="1392326"/>
            <a:ext cx="46564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3822781" y="3166202"/>
            <a:ext cx="579803" cy="829136"/>
            <a:chOff x="5038336" y="1689366"/>
            <a:chExt cx="849630" cy="1215000"/>
          </a:xfrm>
          <a:noFill/>
        </p:grpSpPr>
        <p:sp>
          <p:nvSpPr>
            <p:cNvPr id="25" name="Полилиния 24"/>
            <p:cNvSpPr/>
            <p:nvPr/>
          </p:nvSpPr>
          <p:spPr>
            <a:xfrm>
              <a:off x="5038336" y="1689366"/>
              <a:ext cx="849630" cy="979170"/>
            </a:xfrm>
            <a:custGeom>
              <a:avLst/>
              <a:gdLst>
                <a:gd name="connsiteX0" fmla="*/ 0 w 849630"/>
                <a:gd name="connsiteY0" fmla="*/ 752475 h 979170"/>
                <a:gd name="connsiteX1" fmla="*/ 148590 w 849630"/>
                <a:gd name="connsiteY1" fmla="*/ 979170 h 979170"/>
                <a:gd name="connsiteX2" fmla="*/ 381000 w 849630"/>
                <a:gd name="connsiteY2" fmla="*/ 638175 h 979170"/>
                <a:gd name="connsiteX3" fmla="*/ 561975 w 849630"/>
                <a:gd name="connsiteY3" fmla="*/ 775335 h 979170"/>
                <a:gd name="connsiteX4" fmla="*/ 782955 w 849630"/>
                <a:gd name="connsiteY4" fmla="*/ 455295 h 979170"/>
                <a:gd name="connsiteX5" fmla="*/ 849630 w 849630"/>
                <a:gd name="connsiteY5" fmla="*/ 0 h 979170"/>
                <a:gd name="connsiteX6" fmla="*/ 817245 w 849630"/>
                <a:gd name="connsiteY6" fmla="*/ 64770 h 979170"/>
                <a:gd name="connsiteX7" fmla="*/ 805815 w 849630"/>
                <a:gd name="connsiteY7" fmla="*/ 140970 h 979170"/>
                <a:gd name="connsiteX8" fmla="*/ 702945 w 849630"/>
                <a:gd name="connsiteY8" fmla="*/ 224790 h 979170"/>
                <a:gd name="connsiteX9" fmla="*/ 605790 w 849630"/>
                <a:gd name="connsiteY9" fmla="*/ 222885 h 979170"/>
                <a:gd name="connsiteX10" fmla="*/ 316230 w 849630"/>
                <a:gd name="connsiteY10" fmla="*/ 451485 h 979170"/>
                <a:gd name="connsiteX11" fmla="*/ 285750 w 849630"/>
                <a:gd name="connsiteY11" fmla="*/ 464820 h 979170"/>
                <a:gd name="connsiteX12" fmla="*/ 245745 w 849630"/>
                <a:gd name="connsiteY12" fmla="*/ 430530 h 979170"/>
                <a:gd name="connsiteX13" fmla="*/ 228600 w 849630"/>
                <a:gd name="connsiteY13" fmla="*/ 447675 h 979170"/>
                <a:gd name="connsiteX14" fmla="*/ 154305 w 849630"/>
                <a:gd name="connsiteY14" fmla="*/ 594360 h 979170"/>
                <a:gd name="connsiteX15" fmla="*/ 80010 w 849630"/>
                <a:gd name="connsiteY15" fmla="*/ 676275 h 979170"/>
                <a:gd name="connsiteX16" fmla="*/ 0 w 849630"/>
                <a:gd name="connsiteY16" fmla="*/ 752475 h 9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630" h="979170">
                  <a:moveTo>
                    <a:pt x="0" y="752475"/>
                  </a:moveTo>
                  <a:lnTo>
                    <a:pt x="148590" y="979170"/>
                  </a:lnTo>
                  <a:lnTo>
                    <a:pt x="381000" y="638175"/>
                  </a:lnTo>
                  <a:lnTo>
                    <a:pt x="561975" y="775335"/>
                  </a:lnTo>
                  <a:lnTo>
                    <a:pt x="782955" y="455295"/>
                  </a:lnTo>
                  <a:lnTo>
                    <a:pt x="849630" y="0"/>
                  </a:lnTo>
                  <a:lnTo>
                    <a:pt x="817245" y="64770"/>
                  </a:lnTo>
                  <a:lnTo>
                    <a:pt x="805815" y="140970"/>
                  </a:lnTo>
                  <a:lnTo>
                    <a:pt x="702945" y="224790"/>
                  </a:lnTo>
                  <a:lnTo>
                    <a:pt x="605790" y="222885"/>
                  </a:lnTo>
                  <a:lnTo>
                    <a:pt x="316230" y="451485"/>
                  </a:lnTo>
                  <a:lnTo>
                    <a:pt x="285750" y="464820"/>
                  </a:lnTo>
                  <a:lnTo>
                    <a:pt x="245745" y="430530"/>
                  </a:lnTo>
                  <a:lnTo>
                    <a:pt x="228600" y="447675"/>
                  </a:lnTo>
                  <a:lnTo>
                    <a:pt x="154305" y="594360"/>
                  </a:lnTo>
                  <a:lnTo>
                    <a:pt x="80010" y="676275"/>
                  </a:lnTo>
                  <a:lnTo>
                    <a:pt x="0" y="7524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94544" y="2355726"/>
              <a:ext cx="400050" cy="548640"/>
            </a:xfrm>
            <a:custGeom>
              <a:avLst/>
              <a:gdLst>
                <a:gd name="connsiteX0" fmla="*/ 0 w 400050"/>
                <a:gd name="connsiteY0" fmla="*/ 333375 h 548640"/>
                <a:gd name="connsiteX1" fmla="*/ 135255 w 400050"/>
                <a:gd name="connsiteY1" fmla="*/ 537210 h 548640"/>
                <a:gd name="connsiteX2" fmla="*/ 160020 w 400050"/>
                <a:gd name="connsiteY2" fmla="*/ 548640 h 548640"/>
                <a:gd name="connsiteX3" fmla="*/ 241935 w 400050"/>
                <a:gd name="connsiteY3" fmla="*/ 363855 h 548640"/>
                <a:gd name="connsiteX4" fmla="*/ 400050 w 400050"/>
                <a:gd name="connsiteY4" fmla="*/ 129540 h 548640"/>
                <a:gd name="connsiteX5" fmla="*/ 228600 w 400050"/>
                <a:gd name="connsiteY5" fmla="*/ 0 h 548640"/>
                <a:gd name="connsiteX6" fmla="*/ 0 w 400050"/>
                <a:gd name="connsiteY6" fmla="*/ 333375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548640">
                  <a:moveTo>
                    <a:pt x="0" y="333375"/>
                  </a:moveTo>
                  <a:lnTo>
                    <a:pt x="135255" y="537210"/>
                  </a:lnTo>
                  <a:lnTo>
                    <a:pt x="160020" y="548640"/>
                  </a:lnTo>
                  <a:lnTo>
                    <a:pt x="241935" y="363855"/>
                  </a:lnTo>
                  <a:lnTo>
                    <a:pt x="400050" y="129540"/>
                  </a:lnTo>
                  <a:lnTo>
                    <a:pt x="228600" y="0"/>
                  </a:lnTo>
                  <a:lnTo>
                    <a:pt x="0" y="3333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ая выноска 23"/>
          <p:cNvSpPr/>
          <p:nvPr/>
        </p:nvSpPr>
        <p:spPr>
          <a:xfrm>
            <a:off x="2123728" y="3219822"/>
            <a:ext cx="1296144" cy="288032"/>
          </a:xfrm>
          <a:prstGeom prst="wedgeRectCallout">
            <a:avLst>
              <a:gd name="adj1" fmla="val 105461"/>
              <a:gd name="adj2" fmla="val 59561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Рассматриваемые участки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Ограничения в использовании участка </a:t>
            </a:r>
            <a:endParaRPr sz="16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611560" y="4371950"/>
            <a:ext cx="756084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Земельные участки расположены вне пределов особо охраняемых природных территорий регионального значения.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Водоемы на земельном участке отсутствуют, рельеф относительно ровный. Рядом с участком проходит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газопровод высокого давления. Расстояние до водного объекта (ручей Добрый) около 200 м.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900" dirty="0" smtClean="0"/>
          </a:p>
          <a:p>
            <a:pPr>
              <a:buNone/>
            </a:pPr>
            <a:endParaRPr lang="ru-RU" sz="900" dirty="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Рисунок 25"/>
          <p:cNvPicPr/>
          <p:nvPr/>
        </p:nvPicPr>
        <p:blipFill>
          <a:blip r:embed="rId3"/>
          <a:srcRect l="15757" t="7884" r="10698" b="7054"/>
          <a:stretch>
            <a:fillRect/>
          </a:stretch>
        </p:blipFill>
        <p:spPr bwMode="auto">
          <a:xfrm>
            <a:off x="2147754" y="1392326"/>
            <a:ext cx="46564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3750773" y="3166202"/>
            <a:ext cx="579803" cy="829136"/>
            <a:chOff x="5038336" y="1689366"/>
            <a:chExt cx="849630" cy="1215000"/>
          </a:xfrm>
          <a:noFill/>
        </p:grpSpPr>
        <p:sp>
          <p:nvSpPr>
            <p:cNvPr id="28" name="Полилиния 27"/>
            <p:cNvSpPr/>
            <p:nvPr/>
          </p:nvSpPr>
          <p:spPr>
            <a:xfrm>
              <a:off x="5038336" y="1689366"/>
              <a:ext cx="849630" cy="979170"/>
            </a:xfrm>
            <a:custGeom>
              <a:avLst/>
              <a:gdLst>
                <a:gd name="connsiteX0" fmla="*/ 0 w 849630"/>
                <a:gd name="connsiteY0" fmla="*/ 752475 h 979170"/>
                <a:gd name="connsiteX1" fmla="*/ 148590 w 849630"/>
                <a:gd name="connsiteY1" fmla="*/ 979170 h 979170"/>
                <a:gd name="connsiteX2" fmla="*/ 381000 w 849630"/>
                <a:gd name="connsiteY2" fmla="*/ 638175 h 979170"/>
                <a:gd name="connsiteX3" fmla="*/ 561975 w 849630"/>
                <a:gd name="connsiteY3" fmla="*/ 775335 h 979170"/>
                <a:gd name="connsiteX4" fmla="*/ 782955 w 849630"/>
                <a:gd name="connsiteY4" fmla="*/ 455295 h 979170"/>
                <a:gd name="connsiteX5" fmla="*/ 849630 w 849630"/>
                <a:gd name="connsiteY5" fmla="*/ 0 h 979170"/>
                <a:gd name="connsiteX6" fmla="*/ 817245 w 849630"/>
                <a:gd name="connsiteY6" fmla="*/ 64770 h 979170"/>
                <a:gd name="connsiteX7" fmla="*/ 805815 w 849630"/>
                <a:gd name="connsiteY7" fmla="*/ 140970 h 979170"/>
                <a:gd name="connsiteX8" fmla="*/ 702945 w 849630"/>
                <a:gd name="connsiteY8" fmla="*/ 224790 h 979170"/>
                <a:gd name="connsiteX9" fmla="*/ 605790 w 849630"/>
                <a:gd name="connsiteY9" fmla="*/ 222885 h 979170"/>
                <a:gd name="connsiteX10" fmla="*/ 316230 w 849630"/>
                <a:gd name="connsiteY10" fmla="*/ 451485 h 979170"/>
                <a:gd name="connsiteX11" fmla="*/ 285750 w 849630"/>
                <a:gd name="connsiteY11" fmla="*/ 464820 h 979170"/>
                <a:gd name="connsiteX12" fmla="*/ 245745 w 849630"/>
                <a:gd name="connsiteY12" fmla="*/ 430530 h 979170"/>
                <a:gd name="connsiteX13" fmla="*/ 228600 w 849630"/>
                <a:gd name="connsiteY13" fmla="*/ 447675 h 979170"/>
                <a:gd name="connsiteX14" fmla="*/ 154305 w 849630"/>
                <a:gd name="connsiteY14" fmla="*/ 594360 h 979170"/>
                <a:gd name="connsiteX15" fmla="*/ 80010 w 849630"/>
                <a:gd name="connsiteY15" fmla="*/ 676275 h 979170"/>
                <a:gd name="connsiteX16" fmla="*/ 0 w 849630"/>
                <a:gd name="connsiteY16" fmla="*/ 752475 h 9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630" h="979170">
                  <a:moveTo>
                    <a:pt x="0" y="752475"/>
                  </a:moveTo>
                  <a:lnTo>
                    <a:pt x="148590" y="979170"/>
                  </a:lnTo>
                  <a:lnTo>
                    <a:pt x="381000" y="638175"/>
                  </a:lnTo>
                  <a:lnTo>
                    <a:pt x="561975" y="775335"/>
                  </a:lnTo>
                  <a:lnTo>
                    <a:pt x="782955" y="455295"/>
                  </a:lnTo>
                  <a:lnTo>
                    <a:pt x="849630" y="0"/>
                  </a:lnTo>
                  <a:lnTo>
                    <a:pt x="817245" y="64770"/>
                  </a:lnTo>
                  <a:lnTo>
                    <a:pt x="805815" y="140970"/>
                  </a:lnTo>
                  <a:lnTo>
                    <a:pt x="702945" y="224790"/>
                  </a:lnTo>
                  <a:lnTo>
                    <a:pt x="605790" y="222885"/>
                  </a:lnTo>
                  <a:lnTo>
                    <a:pt x="316230" y="451485"/>
                  </a:lnTo>
                  <a:lnTo>
                    <a:pt x="285750" y="464820"/>
                  </a:lnTo>
                  <a:lnTo>
                    <a:pt x="245745" y="430530"/>
                  </a:lnTo>
                  <a:lnTo>
                    <a:pt x="228600" y="447675"/>
                  </a:lnTo>
                  <a:lnTo>
                    <a:pt x="154305" y="594360"/>
                  </a:lnTo>
                  <a:lnTo>
                    <a:pt x="80010" y="676275"/>
                  </a:lnTo>
                  <a:lnTo>
                    <a:pt x="0" y="7524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194544" y="2355726"/>
              <a:ext cx="400050" cy="548640"/>
            </a:xfrm>
            <a:custGeom>
              <a:avLst/>
              <a:gdLst>
                <a:gd name="connsiteX0" fmla="*/ 0 w 400050"/>
                <a:gd name="connsiteY0" fmla="*/ 333375 h 548640"/>
                <a:gd name="connsiteX1" fmla="*/ 135255 w 400050"/>
                <a:gd name="connsiteY1" fmla="*/ 537210 h 548640"/>
                <a:gd name="connsiteX2" fmla="*/ 160020 w 400050"/>
                <a:gd name="connsiteY2" fmla="*/ 548640 h 548640"/>
                <a:gd name="connsiteX3" fmla="*/ 241935 w 400050"/>
                <a:gd name="connsiteY3" fmla="*/ 363855 h 548640"/>
                <a:gd name="connsiteX4" fmla="*/ 400050 w 400050"/>
                <a:gd name="connsiteY4" fmla="*/ 129540 h 548640"/>
                <a:gd name="connsiteX5" fmla="*/ 228600 w 400050"/>
                <a:gd name="connsiteY5" fmla="*/ 0 h 548640"/>
                <a:gd name="connsiteX6" fmla="*/ 0 w 400050"/>
                <a:gd name="connsiteY6" fmla="*/ 333375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548640">
                  <a:moveTo>
                    <a:pt x="0" y="333375"/>
                  </a:moveTo>
                  <a:lnTo>
                    <a:pt x="135255" y="537210"/>
                  </a:lnTo>
                  <a:lnTo>
                    <a:pt x="160020" y="548640"/>
                  </a:lnTo>
                  <a:lnTo>
                    <a:pt x="241935" y="363855"/>
                  </a:lnTo>
                  <a:lnTo>
                    <a:pt x="400050" y="129540"/>
                  </a:lnTo>
                  <a:lnTo>
                    <a:pt x="228600" y="0"/>
                  </a:lnTo>
                  <a:lnTo>
                    <a:pt x="0" y="33337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ая выноска 29"/>
          <p:cNvSpPr/>
          <p:nvPr/>
        </p:nvSpPr>
        <p:spPr>
          <a:xfrm>
            <a:off x="2051720" y="3219822"/>
            <a:ext cx="1296144" cy="288032"/>
          </a:xfrm>
          <a:prstGeom prst="wedgeRectCallout">
            <a:avLst>
              <a:gd name="adj1" fmla="val 105461"/>
              <a:gd name="adj2" fmla="val 59561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Рассматриваемые участки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644008" y="3723878"/>
            <a:ext cx="792088" cy="216024"/>
          </a:xfrm>
          <a:prstGeom prst="wedgeRectCallout">
            <a:avLst>
              <a:gd name="adj1" fmla="val -85179"/>
              <a:gd name="adj2" fmla="val -94870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Газопровод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3"/>
          <a:srcRect l="7200" t="11703" r="8172" b="5927"/>
          <a:stretch>
            <a:fillRect/>
          </a:stretch>
        </p:blipFill>
        <p:spPr bwMode="auto">
          <a:xfrm>
            <a:off x="1835696" y="1418765"/>
            <a:ext cx="5395555" cy="29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Ограничения в использовании участка </a:t>
            </a:r>
            <a:endParaRPr sz="16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7"/>
            <a:ext cx="309042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Прямоугольная выноска 30"/>
          <p:cNvSpPr/>
          <p:nvPr/>
        </p:nvSpPr>
        <p:spPr>
          <a:xfrm>
            <a:off x="5220072" y="2427734"/>
            <a:ext cx="648072" cy="216024"/>
          </a:xfrm>
          <a:prstGeom prst="wedgeRectCallout">
            <a:avLst>
              <a:gd name="adj1" fmla="val -77862"/>
              <a:gd name="adj2" fmla="val 33697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ВЛ 10 кВ</a:t>
            </a:r>
          </a:p>
        </p:txBody>
      </p:sp>
      <p:sp>
        <p:nvSpPr>
          <p:cNvPr id="34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95536" y="4371950"/>
            <a:ext cx="777686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На расстоянии 0,7 км от рассматриваемых участков расположены объекты электроснабжения (РП/ТП).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Централизованная канализация </a:t>
            </a:r>
            <a:r>
              <a:rPr lang="ru-RU" sz="900" dirty="0" err="1" smtClean="0"/>
              <a:t>хозбытовых</a:t>
            </a:r>
            <a:r>
              <a:rPr lang="ru-RU" sz="900" dirty="0" smtClean="0"/>
              <a:t> и ливневых стоков отсутствует, в связи с чем не представляется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900" dirty="0" smtClean="0"/>
              <a:t>возможности сброса стоков в централизованный коллектор. Очистных сооружений нет.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900" dirty="0" smtClean="0"/>
          </a:p>
          <a:p>
            <a:pPr>
              <a:buNone/>
            </a:pPr>
            <a:endParaRPr lang="ru-RU" sz="900" dirty="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091184" y="1707654"/>
            <a:ext cx="849630" cy="1215000"/>
            <a:chOff x="5038336" y="1689366"/>
            <a:chExt cx="849630" cy="1215000"/>
          </a:xfrm>
        </p:grpSpPr>
        <p:sp>
          <p:nvSpPr>
            <p:cNvPr id="25" name="Полилиния 24"/>
            <p:cNvSpPr/>
            <p:nvPr/>
          </p:nvSpPr>
          <p:spPr>
            <a:xfrm>
              <a:off x="5038336" y="1689366"/>
              <a:ext cx="849630" cy="979170"/>
            </a:xfrm>
            <a:custGeom>
              <a:avLst/>
              <a:gdLst>
                <a:gd name="connsiteX0" fmla="*/ 0 w 849630"/>
                <a:gd name="connsiteY0" fmla="*/ 752475 h 979170"/>
                <a:gd name="connsiteX1" fmla="*/ 148590 w 849630"/>
                <a:gd name="connsiteY1" fmla="*/ 979170 h 979170"/>
                <a:gd name="connsiteX2" fmla="*/ 381000 w 849630"/>
                <a:gd name="connsiteY2" fmla="*/ 638175 h 979170"/>
                <a:gd name="connsiteX3" fmla="*/ 561975 w 849630"/>
                <a:gd name="connsiteY3" fmla="*/ 775335 h 979170"/>
                <a:gd name="connsiteX4" fmla="*/ 782955 w 849630"/>
                <a:gd name="connsiteY4" fmla="*/ 455295 h 979170"/>
                <a:gd name="connsiteX5" fmla="*/ 849630 w 849630"/>
                <a:gd name="connsiteY5" fmla="*/ 0 h 979170"/>
                <a:gd name="connsiteX6" fmla="*/ 817245 w 849630"/>
                <a:gd name="connsiteY6" fmla="*/ 64770 h 979170"/>
                <a:gd name="connsiteX7" fmla="*/ 805815 w 849630"/>
                <a:gd name="connsiteY7" fmla="*/ 140970 h 979170"/>
                <a:gd name="connsiteX8" fmla="*/ 702945 w 849630"/>
                <a:gd name="connsiteY8" fmla="*/ 224790 h 979170"/>
                <a:gd name="connsiteX9" fmla="*/ 605790 w 849630"/>
                <a:gd name="connsiteY9" fmla="*/ 222885 h 979170"/>
                <a:gd name="connsiteX10" fmla="*/ 316230 w 849630"/>
                <a:gd name="connsiteY10" fmla="*/ 451485 h 979170"/>
                <a:gd name="connsiteX11" fmla="*/ 285750 w 849630"/>
                <a:gd name="connsiteY11" fmla="*/ 464820 h 979170"/>
                <a:gd name="connsiteX12" fmla="*/ 245745 w 849630"/>
                <a:gd name="connsiteY12" fmla="*/ 430530 h 979170"/>
                <a:gd name="connsiteX13" fmla="*/ 228600 w 849630"/>
                <a:gd name="connsiteY13" fmla="*/ 447675 h 979170"/>
                <a:gd name="connsiteX14" fmla="*/ 154305 w 849630"/>
                <a:gd name="connsiteY14" fmla="*/ 594360 h 979170"/>
                <a:gd name="connsiteX15" fmla="*/ 80010 w 849630"/>
                <a:gd name="connsiteY15" fmla="*/ 676275 h 979170"/>
                <a:gd name="connsiteX16" fmla="*/ 0 w 849630"/>
                <a:gd name="connsiteY16" fmla="*/ 752475 h 9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630" h="979170">
                  <a:moveTo>
                    <a:pt x="0" y="752475"/>
                  </a:moveTo>
                  <a:lnTo>
                    <a:pt x="148590" y="979170"/>
                  </a:lnTo>
                  <a:lnTo>
                    <a:pt x="381000" y="638175"/>
                  </a:lnTo>
                  <a:lnTo>
                    <a:pt x="561975" y="775335"/>
                  </a:lnTo>
                  <a:lnTo>
                    <a:pt x="782955" y="455295"/>
                  </a:lnTo>
                  <a:lnTo>
                    <a:pt x="849630" y="0"/>
                  </a:lnTo>
                  <a:lnTo>
                    <a:pt x="817245" y="64770"/>
                  </a:lnTo>
                  <a:lnTo>
                    <a:pt x="805815" y="140970"/>
                  </a:lnTo>
                  <a:lnTo>
                    <a:pt x="702945" y="224790"/>
                  </a:lnTo>
                  <a:lnTo>
                    <a:pt x="605790" y="222885"/>
                  </a:lnTo>
                  <a:lnTo>
                    <a:pt x="316230" y="451485"/>
                  </a:lnTo>
                  <a:lnTo>
                    <a:pt x="285750" y="464820"/>
                  </a:lnTo>
                  <a:lnTo>
                    <a:pt x="245745" y="430530"/>
                  </a:lnTo>
                  <a:lnTo>
                    <a:pt x="228600" y="447675"/>
                  </a:lnTo>
                  <a:lnTo>
                    <a:pt x="154305" y="594360"/>
                  </a:lnTo>
                  <a:lnTo>
                    <a:pt x="80010" y="676275"/>
                  </a:lnTo>
                  <a:lnTo>
                    <a:pt x="0" y="7524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94544" y="2355726"/>
              <a:ext cx="400050" cy="548640"/>
            </a:xfrm>
            <a:custGeom>
              <a:avLst/>
              <a:gdLst>
                <a:gd name="connsiteX0" fmla="*/ 0 w 400050"/>
                <a:gd name="connsiteY0" fmla="*/ 333375 h 548640"/>
                <a:gd name="connsiteX1" fmla="*/ 135255 w 400050"/>
                <a:gd name="connsiteY1" fmla="*/ 537210 h 548640"/>
                <a:gd name="connsiteX2" fmla="*/ 160020 w 400050"/>
                <a:gd name="connsiteY2" fmla="*/ 548640 h 548640"/>
                <a:gd name="connsiteX3" fmla="*/ 241935 w 400050"/>
                <a:gd name="connsiteY3" fmla="*/ 363855 h 548640"/>
                <a:gd name="connsiteX4" fmla="*/ 400050 w 400050"/>
                <a:gd name="connsiteY4" fmla="*/ 129540 h 548640"/>
                <a:gd name="connsiteX5" fmla="*/ 228600 w 400050"/>
                <a:gd name="connsiteY5" fmla="*/ 0 h 548640"/>
                <a:gd name="connsiteX6" fmla="*/ 0 w 400050"/>
                <a:gd name="connsiteY6" fmla="*/ 333375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548640">
                  <a:moveTo>
                    <a:pt x="0" y="333375"/>
                  </a:moveTo>
                  <a:lnTo>
                    <a:pt x="135255" y="537210"/>
                  </a:lnTo>
                  <a:lnTo>
                    <a:pt x="160020" y="548640"/>
                  </a:lnTo>
                  <a:lnTo>
                    <a:pt x="241935" y="363855"/>
                  </a:lnTo>
                  <a:lnTo>
                    <a:pt x="400050" y="129540"/>
                  </a:lnTo>
                  <a:lnTo>
                    <a:pt x="228600" y="0"/>
                  </a:lnTo>
                  <a:lnTo>
                    <a:pt x="0" y="3333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395536" y="843558"/>
            <a:ext cx="8424936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ru-RU" sz="1000" b="1" dirty="0" smtClean="0"/>
              <a:t>Предлагаемый порядок оформления земельных участков: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1. Регистрация предприятия или обособленного подразделения в налоговой инспекции на территории Орловского района.</a:t>
            </a:r>
          </a:p>
          <a:p>
            <a:pPr>
              <a:buNone/>
            </a:pPr>
            <a:r>
              <a:rPr lang="ru-RU" sz="1000" b="1" dirty="0" smtClean="0"/>
              <a:t>2. Обращение предприятия в Департамент экономического развития и инвестиционной деятельности Орловской области о включении реестр инвестиционных предприятий области.</a:t>
            </a:r>
          </a:p>
          <a:p>
            <a:pPr>
              <a:buNone/>
            </a:pPr>
            <a:r>
              <a:rPr lang="ru-RU" sz="1000" b="1" dirty="0" smtClean="0"/>
              <a:t>3. Включение Департаментом экономического развития и инвестиционной деятельности Орловской области заявителя в реестр инвестиционных предприятий области.</a:t>
            </a:r>
          </a:p>
          <a:p>
            <a:pPr>
              <a:buNone/>
            </a:pPr>
            <a:r>
              <a:rPr lang="ru-RU" sz="1000" b="1" dirty="0" smtClean="0"/>
              <a:t>4. Обращение предприятия в Департамент государственного имущества и земельных отношений Орловской области с заявлением о предоставлении ему права на заключение договора аренды земельного участка без проведения торгов для реализации масштабного инвестиционного проекта.</a:t>
            </a:r>
          </a:p>
          <a:p>
            <a:pPr>
              <a:buNone/>
            </a:pPr>
            <a:r>
              <a:rPr lang="ru-RU" sz="1000" b="1" dirty="0" smtClean="0"/>
              <a:t>5. Распоряжение Губернатора Орловской области о предоставлении предприятию права на заключение договора аренды земельного участка без проведения торгов для реализации масштабного инвестиционного проекта.</a:t>
            </a:r>
          </a:p>
          <a:p>
            <a:pPr>
              <a:buNone/>
            </a:pPr>
            <a:r>
              <a:rPr lang="ru-RU" sz="1000" b="1" dirty="0" smtClean="0"/>
              <a:t>6. Заключение между администрацией Орловского района и предприятием договоров аренды земельных участков .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Размер арендной платы за земельный участок 57:10:0050101:2967 составит 52947,36 руб., </a:t>
            </a:r>
          </a:p>
          <a:p>
            <a:pPr>
              <a:buNone/>
            </a:pPr>
            <a:r>
              <a:rPr lang="ru-RU" sz="1000" b="1" dirty="0" smtClean="0"/>
              <a:t>                                             за земельный участок 57:10:0050101:2968 составит 132917,07 руб.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1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Общая информация о районе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8" y="590919"/>
            <a:ext cx="369506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3" y="1215722"/>
            <a:ext cx="4095329" cy="39277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04800"/>
          </a:effectLst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4202832" y="3795886"/>
            <a:ext cx="2745432" cy="11521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tx2"/>
              </a:buClr>
              <a:buSzPct val="85000"/>
              <a:defRPr/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Выгодное транспортно-географическое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положение:</a:t>
            </a:r>
          </a:p>
          <a:p>
            <a:pPr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М-2 «Крым» Москва-Тула-Орел-Курск-Белгород</a:t>
            </a:r>
          </a:p>
          <a:p>
            <a:pPr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Р-92 Калуга-Перемышль-Белев-Орел</a:t>
            </a:r>
          </a:p>
          <a:p>
            <a:pPr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Р-119 Орел-Ливны-Елец-Липецк-Тамбов</a:t>
            </a:r>
          </a:p>
          <a:p>
            <a:pPr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- Р-120 Орел-Брянск-Смоленск</a:t>
            </a:r>
          </a:p>
          <a:p>
            <a:pPr>
              <a:buClr>
                <a:schemeClr val="tx2"/>
              </a:buClr>
              <a:buSzPct val="85000"/>
              <a:defRPr/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Близость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к узловой железно-дорожной станции Московской железной дороги в городе Орел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2832" y="2645379"/>
            <a:ext cx="4843294" cy="100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Климат района - умеренно-континентальный, влажный летом и сравнительно холодный зимой. Среднегодовая температура около + 7 °С, выпадает 540 мм осадков в год. Средняя продолжительность периода температур ниже -5 °С 95-114 дней.</a:t>
            </a:r>
          </a:p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 юга на северо-восток территорию района пересекает река Ока.</a:t>
            </a:r>
          </a:p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По почвенному покрову Орловский район представлен в основном тремя разновидностями серых лесных почв: серые лесные, темно-серые лесные, светло-серые лесные.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02832" y="1215722"/>
            <a:ext cx="4832300" cy="1284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первом полугодии 2018 года объём отгруженных товаров собственного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производства,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выполненных работ и услуг по промышленным видам деятельности составил 4,5 млрд.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руб. (рост 6%).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За 8 месяцев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2018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года оборот розничной торговли составил 1,6 млрд. рублей (рост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2,7%),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оборот общественного питания - 17,8 </a:t>
            </a:r>
            <a:r>
              <a:rPr lang="ru-RU" sz="8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млн.руб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(рост 0,3 %).</a:t>
            </a:r>
          </a:p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инвестиционной сфере за счет всех источников финансирования за первое полугодие 2018 года использовано 2,1 млрд. рублей инвестиций в основной капитал (рост 1,9 раза к аналогичному периоду 2017 года).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За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8 месяцев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2018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года введено 75,8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тыс.м2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общей площади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жилья (рост 70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%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).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indent="180000" algn="just">
              <a:buClr>
                <a:schemeClr val="tx2"/>
              </a:buClr>
              <a:buSzPct val="85000"/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Номинальная среднемесячная заработная плата работников в первом полугодии 2018 года составила 26,9 тыс.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руб.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634</Words>
  <Application>Microsoft Office PowerPoint</Application>
  <PresentationFormat>Экран (16:9)</PresentationFormat>
  <Paragraphs>78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Salerio template</vt:lpstr>
      <vt:lpstr> Паспорт земельных участков местоположением: Орловский район, Сабуровское с/п, в районе п. Добрый </vt:lpstr>
      <vt:lpstr>Описание местоположения участков</vt:lpstr>
      <vt:lpstr>Транспортная доступность</vt:lpstr>
      <vt:lpstr>Расположение участков согласно документам территориального планирования </vt:lpstr>
      <vt:lpstr>Расположение участков согласно документам градостроительного зонирования</vt:lpstr>
      <vt:lpstr>Ограничения в использовании участка </vt:lpstr>
      <vt:lpstr>Ограничения в использовании участка </vt:lpstr>
      <vt:lpstr>Презентация PowerPoint</vt:lpstr>
      <vt:lpstr>Общая информация о районе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 по размещению завода  на территории  Орловского района</dc:title>
  <dc:creator>ANNA</dc:creator>
  <cp:lastModifiedBy>Тома</cp:lastModifiedBy>
  <cp:revision>86</cp:revision>
  <dcterms:modified xsi:type="dcterms:W3CDTF">2019-03-11T09:32:36Z</dcterms:modified>
</cp:coreProperties>
</file>